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notesMasterIdLst>
    <p:notesMasterId r:id="rId49"/>
  </p:notesMasterIdLst>
  <p:handoutMasterIdLst>
    <p:handoutMasterId r:id="rId50"/>
  </p:handoutMasterIdLst>
  <p:sldIdLst>
    <p:sldId id="331" r:id="rId5"/>
    <p:sldId id="348" r:id="rId6"/>
    <p:sldId id="256" r:id="rId7"/>
    <p:sldId id="257" r:id="rId8"/>
    <p:sldId id="259" r:id="rId9"/>
    <p:sldId id="260" r:id="rId10"/>
    <p:sldId id="262" r:id="rId11"/>
    <p:sldId id="263" r:id="rId12"/>
    <p:sldId id="264" r:id="rId13"/>
    <p:sldId id="351" r:id="rId14"/>
    <p:sldId id="265" r:id="rId15"/>
    <p:sldId id="267" r:id="rId16"/>
    <p:sldId id="268" r:id="rId17"/>
    <p:sldId id="269" r:id="rId18"/>
    <p:sldId id="270" r:id="rId19"/>
    <p:sldId id="354" r:id="rId20"/>
    <p:sldId id="353" r:id="rId21"/>
    <p:sldId id="271" r:id="rId22"/>
    <p:sldId id="272" r:id="rId23"/>
    <p:sldId id="342" r:id="rId24"/>
    <p:sldId id="273" r:id="rId25"/>
    <p:sldId id="359" r:id="rId26"/>
    <p:sldId id="274" r:id="rId27"/>
    <p:sldId id="275" r:id="rId28"/>
    <p:sldId id="344" r:id="rId29"/>
    <p:sldId id="352" r:id="rId30"/>
    <p:sldId id="358" r:id="rId31"/>
    <p:sldId id="355" r:id="rId32"/>
    <p:sldId id="356" r:id="rId33"/>
    <p:sldId id="357" r:id="rId34"/>
    <p:sldId id="286" r:id="rId35"/>
    <p:sldId id="287" r:id="rId36"/>
    <p:sldId id="288" r:id="rId37"/>
    <p:sldId id="293" r:id="rId38"/>
    <p:sldId id="294" r:id="rId39"/>
    <p:sldId id="282" r:id="rId40"/>
    <p:sldId id="349" r:id="rId41"/>
    <p:sldId id="338" r:id="rId42"/>
    <p:sldId id="340" r:id="rId43"/>
    <p:sldId id="341" r:id="rId44"/>
    <p:sldId id="343" r:id="rId45"/>
    <p:sldId id="329" r:id="rId46"/>
    <p:sldId id="330" r:id="rId47"/>
    <p:sldId id="298" r:id="rId48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8F9A87-1C0C-7919-4BD7-9274FF4DED76}" v="171" dt="2021-07-03T08:53:58.866"/>
    <p1510:client id="{8FEA4292-1EEE-4A03-9FEA-2ACAFA5BB10F}" v="1" dt="2021-03-17T15:55:31.0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8" d="100"/>
          <a:sy n="68" d="100"/>
        </p:scale>
        <p:origin x="58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C7CC77-3B95-4469-84D1-B34EAB87AA8F}" type="datetimeFigureOut">
              <a:rPr lang="en-GB" smtClean="0"/>
              <a:pPr/>
              <a:t>05/11/2021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07A77-F0DF-4D54-B1E9-468E559DE31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994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1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62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4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4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15F6F4F4-E8EF-418B-9363-F880FF39A0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4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F6F4F4-E8EF-418B-9363-F880FF39A03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F6F4F4-E8EF-418B-9363-F880FF39A03A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12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4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25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26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27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28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13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3078483-2B51-4222-8FC9-1463DE19CD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E2676B5-7BA0-4246-9824-6285AA982D4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A230E9B-0B84-4F35-94CD-B1C777B790A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E15EFA1-3846-4AC8-A6B6-DD8DE7956B8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AB2E0AF-C370-4B40-87B9-C3F07755D6A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F3E1FC-4A4C-43C2-99F3-9027C5B4AA5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6EC6E0-8802-4214-95CB-50BB54B03DE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9F130E-4A15-4210-80F6-AD2D32D9CC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CB96C1A-74F8-4E69-80F6-DC11BA07AA9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B97B55-7934-43DC-B624-73F7E91850E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F3678EE-8CFD-472F-925F-76A5DE68D82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D4DE2C8-A26A-4A7D-BBD6-87430076477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38468B8-85DF-4496-86CF-B9BB57B4756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F5E66C6-20CA-45D5-A5D9-30E8756D727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2A107E2-2078-405F-827B-9A10180CEAB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B4F9C2C9-7434-4F00-BBB1-A8258C61A588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4100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0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andrewsmaghull.com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08463" y="3722649"/>
            <a:ext cx="500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96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Welcome</a:t>
            </a:r>
          </a:p>
        </p:txBody>
      </p:sp>
      <p:pic>
        <p:nvPicPr>
          <p:cNvPr id="43012" name="Picture 4" descr="http://profile.ak.fbcdn.net/hprofile-ak-snc4/50412_87161184534_710896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4144" y="92095"/>
            <a:ext cx="2782772" cy="3640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34082"/>
          </a:xfrm>
        </p:spPr>
        <p:txBody>
          <a:bodyPr/>
          <a:lstStyle/>
          <a:p>
            <a:r>
              <a:rPr lang="en-GB" dirty="0"/>
              <a:t>Foundation Stage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688632"/>
          </a:xfrm>
        </p:spPr>
        <p:txBody>
          <a:bodyPr/>
          <a:lstStyle/>
          <a:p>
            <a:pPr>
              <a:buNone/>
            </a:pPr>
            <a:r>
              <a:rPr lang="en-GB" sz="2000" dirty="0">
                <a:latin typeface="Comic Sans MS" pitchFamily="66" charset="0"/>
              </a:rPr>
              <a:t>                    Mr Taylor        			     Miss Kerwin          </a:t>
            </a:r>
          </a:p>
          <a:p>
            <a:pPr>
              <a:buNone/>
            </a:pPr>
            <a:r>
              <a:rPr lang="en-GB" sz="2000" dirty="0">
                <a:latin typeface="Comic Sans MS" pitchFamily="66" charset="0"/>
              </a:rPr>
              <a:t>         EYFS Lead/Class teacher    		    Key Worker</a:t>
            </a:r>
          </a:p>
          <a:p>
            <a:pPr>
              <a:buNone/>
            </a:pPr>
            <a:r>
              <a:rPr lang="en-GB" sz="2000" dirty="0">
                <a:latin typeface="Comic Sans MS" pitchFamily="66" charset="0"/>
              </a:rPr>
              <a:t>                                            </a:t>
            </a:r>
          </a:p>
          <a:p>
            <a:pPr>
              <a:buNone/>
            </a:pPr>
            <a:endParaRPr lang="en-GB" sz="2000" dirty="0">
              <a:latin typeface="Comic Sans MS" pitchFamily="66" charset="0"/>
            </a:endParaRPr>
          </a:p>
          <a:p>
            <a:pPr algn="r">
              <a:buNone/>
            </a:pPr>
            <a:r>
              <a:rPr lang="en-GB" sz="2000" dirty="0">
                <a:latin typeface="Comic Sans MS" pitchFamily="66" charset="0"/>
              </a:rPr>
              <a:t>		</a:t>
            </a:r>
            <a:endParaRPr lang="en-GB" sz="2400" dirty="0">
              <a:latin typeface="Comic Sans MS" pitchFamily="66" charset="0"/>
            </a:endParaRPr>
          </a:p>
          <a:p>
            <a:pPr>
              <a:buNone/>
            </a:pPr>
            <a:endParaRPr lang="en-GB" sz="2000" dirty="0">
              <a:latin typeface="Comic Sans MS" pitchFamily="66" charset="0"/>
            </a:endParaRPr>
          </a:p>
          <a:p>
            <a:pPr>
              <a:buNone/>
            </a:pPr>
            <a:endParaRPr lang="en-GB" sz="2000" dirty="0">
              <a:latin typeface="Comic Sans MS" pitchFamily="66" charset="0"/>
            </a:endParaRPr>
          </a:p>
          <a:p>
            <a:pPr>
              <a:buNone/>
            </a:pPr>
            <a:endParaRPr lang="en-GB" sz="2000" dirty="0">
              <a:latin typeface="Comic Sans MS" pitchFamily="66" charset="0"/>
            </a:endParaRPr>
          </a:p>
          <a:p>
            <a:pPr>
              <a:buNone/>
            </a:pPr>
            <a:r>
              <a:rPr lang="en-GB" sz="2000" dirty="0">
                <a:latin typeface="Comic Sans MS" pitchFamily="66" charset="0"/>
              </a:rPr>
              <a:t>                                            </a:t>
            </a:r>
          </a:p>
          <a:p>
            <a:pPr>
              <a:buNone/>
            </a:pPr>
            <a:r>
              <a:rPr lang="en-GB" sz="2000" dirty="0">
                <a:latin typeface="Comic Sans MS" pitchFamily="66" charset="0"/>
              </a:rPr>
              <a:t>                            </a:t>
            </a:r>
          </a:p>
          <a:p>
            <a:pPr>
              <a:buNone/>
            </a:pPr>
            <a:endParaRPr lang="en-GB" sz="2000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8653"/>
          <a:stretch>
            <a:fillRect/>
          </a:stretch>
        </p:blipFill>
        <p:spPr bwMode="auto">
          <a:xfrm rot="16200000">
            <a:off x="647565" y="2168860"/>
            <a:ext cx="324035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A picture containing wall, indoor, person, person&#10;&#10;Description automatically generated">
            <a:extLst>
              <a:ext uri="{FF2B5EF4-FFF2-40B4-BE49-F238E27FC236}">
                <a16:creationId xmlns:a16="http://schemas.microsoft.com/office/drawing/2014/main" id="{142B784F-5CC6-4D00-931C-FF220C9EB5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1"/>
          <a:stretch/>
        </p:blipFill>
        <p:spPr>
          <a:xfrm rot="5400000">
            <a:off x="5143944" y="2135316"/>
            <a:ext cx="3240359" cy="2371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4365104"/>
            <a:ext cx="7772400" cy="2016125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A day in the life of a Reception child...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3" name="Picture 2" descr="C:\Users\Ian Mawdsley\Documents\School\2012-13\photos\nov\P103023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71472" y="714356"/>
            <a:ext cx="4286281" cy="3214710"/>
          </a:xfrm>
          <a:prstGeom prst="rect">
            <a:avLst/>
          </a:prstGeom>
          <a:noFill/>
        </p:spPr>
      </p:pic>
      <p:pic>
        <p:nvPicPr>
          <p:cNvPr id="4" name="Picture 3" descr="C:\Users\Ian Mawdsley\Documents\School\2012-13\photos\nov\P1030287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4800025" y="1184752"/>
            <a:ext cx="4224469" cy="23762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>
                <a:latin typeface="Century Gothic" pitchFamily="34" charset="0"/>
              </a:rPr>
              <a:t>The day begins                     8.50</a:t>
            </a:r>
            <a:endParaRPr lang="en-US" sz="4000">
              <a:latin typeface="Century Gothic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just">
              <a:buNone/>
            </a:pPr>
            <a:r>
              <a:rPr lang="en-GB" sz="1600" dirty="0">
                <a:latin typeface="Century Gothic"/>
              </a:rPr>
              <a:t>  </a:t>
            </a:r>
            <a:r>
              <a:rPr lang="en-GB" sz="2400" dirty="0">
                <a:latin typeface="Century Gothic"/>
              </a:rPr>
              <a:t>  You will walk your child down the infant path and say good bye at the door. </a:t>
            </a:r>
            <a:endParaRPr lang="en-GB" sz="2400" dirty="0">
              <a:latin typeface="Century Gothic" pitchFamily="34" charset="0"/>
            </a:endParaRPr>
          </a:p>
          <a:p>
            <a:pPr algn="just">
              <a:buFont typeface="Wingdings" pitchFamily="2" charset="2"/>
              <a:buNone/>
            </a:pPr>
            <a:endParaRPr lang="en-GB" sz="2400" dirty="0">
              <a:latin typeface="Century Gothic" pitchFamily="34" charset="0"/>
            </a:endParaRPr>
          </a:p>
          <a:p>
            <a:pPr algn="just">
              <a:buNone/>
            </a:pPr>
            <a:r>
              <a:rPr lang="en-GB" sz="2400" dirty="0">
                <a:latin typeface="Century Gothic"/>
              </a:rPr>
              <a:t> They will then go straight into class to be with their friends and teachers.</a:t>
            </a:r>
            <a:endParaRPr lang="en-GB" sz="2000" dirty="0">
              <a:latin typeface="Century Gothic"/>
            </a:endParaRPr>
          </a:p>
          <a:p>
            <a:pPr algn="just">
              <a:buNone/>
            </a:pPr>
            <a:endParaRPr lang="en-GB" sz="2400" dirty="0">
              <a:latin typeface="Century Gothic"/>
            </a:endParaRPr>
          </a:p>
          <a:p>
            <a:pPr algn="just">
              <a:buNone/>
            </a:pPr>
            <a:r>
              <a:rPr lang="en-GB" sz="2400" dirty="0">
                <a:latin typeface="Century Gothic"/>
              </a:rPr>
              <a:t>This has helped this years class greatly and they settle much quicker. </a:t>
            </a:r>
          </a:p>
          <a:p>
            <a:pPr>
              <a:buFont typeface="Wingdings" pitchFamily="2" charset="2"/>
              <a:buNone/>
            </a:pPr>
            <a:r>
              <a:rPr lang="en-GB" sz="2000" dirty="0">
                <a:latin typeface="Century Gothic" pitchFamily="34" charset="0"/>
              </a:rPr>
              <a:t>     </a:t>
            </a:r>
          </a:p>
          <a:p>
            <a:pPr>
              <a:buFont typeface="Wingdings" pitchFamily="2" charset="2"/>
              <a:buNone/>
            </a:pPr>
            <a:r>
              <a:rPr lang="en-GB" sz="2000" dirty="0">
                <a:latin typeface="Century Gothic" pitchFamily="34" charset="0"/>
              </a:rPr>
              <a:t>     </a:t>
            </a:r>
          </a:p>
          <a:p>
            <a:pPr>
              <a:buFont typeface="Wingdings" pitchFamily="2" charset="2"/>
              <a:buNone/>
            </a:pPr>
            <a:endParaRPr lang="en-GB" sz="1600" dirty="0">
              <a:latin typeface="Century Gothic" pitchFamily="34" charset="0"/>
            </a:endParaRPr>
          </a:p>
          <a:p>
            <a:pPr>
              <a:buFont typeface="Wingdings" pitchFamily="2" charset="2"/>
              <a:buNone/>
            </a:pPr>
            <a:endParaRPr lang="en-GB" sz="1600" dirty="0"/>
          </a:p>
          <a:p>
            <a:pPr>
              <a:buFont typeface="Wingdings" pitchFamily="2" charset="2"/>
              <a:buNone/>
            </a:pPr>
            <a:endParaRPr lang="en-US" sz="1600" dirty="0"/>
          </a:p>
        </p:txBody>
      </p:sp>
      <p:pic>
        <p:nvPicPr>
          <p:cNvPr id="2" name="Picture 2" descr="C:\Users\Ian Mawdsley\Documents\School\2012-13\photos\nov\P1030193.JPG"/>
          <p:cNvPicPr>
            <a:picLocks noChangeAspect="1" noChangeArrowheads="1"/>
          </p:cNvPicPr>
          <p:nvPr/>
        </p:nvPicPr>
        <p:blipFill>
          <a:blip r:embed="rId2" cstate="print"/>
          <a:srcRect r="6249" b="2083"/>
          <a:stretch>
            <a:fillRect/>
          </a:stretch>
        </p:blipFill>
        <p:spPr bwMode="auto">
          <a:xfrm>
            <a:off x="4571969" y="1857364"/>
            <a:ext cx="4286311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itchFamily="66" charset="0"/>
              </a:rPr>
              <a:t>Register  </a:t>
            </a:r>
            <a:r>
              <a:rPr lang="en-GB" dirty="0"/>
              <a:t>            9.00</a:t>
            </a:r>
            <a:endParaRPr 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836712"/>
            <a:ext cx="4752528" cy="5289451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36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3600" dirty="0">
                <a:latin typeface="Comic Sans MS" pitchFamily="66" charset="0"/>
              </a:rPr>
              <a:t>Teachers take the class register at 9.00 am.</a:t>
            </a:r>
          </a:p>
          <a:p>
            <a:pPr>
              <a:lnSpc>
                <a:spcPct val="90000"/>
              </a:lnSpc>
            </a:pPr>
            <a:r>
              <a:rPr lang="en-GB" sz="3600" dirty="0">
                <a:latin typeface="Comic Sans MS" pitchFamily="66" charset="0"/>
              </a:rPr>
              <a:t>If your child is absent, please try to ring the school office before 9.00am.</a:t>
            </a:r>
            <a:endParaRPr lang="en-US" sz="3600" dirty="0">
              <a:latin typeface="Comic Sans MS" pitchFamily="66" charset="0"/>
            </a:endParaRPr>
          </a:p>
        </p:txBody>
      </p:sp>
      <p:pic>
        <p:nvPicPr>
          <p:cNvPr id="10249" name="Picture 9" descr="15 April 2007 06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11645" y="1928802"/>
            <a:ext cx="3568885" cy="317673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Activities</a:t>
            </a:r>
            <a:endParaRPr 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68760"/>
            <a:ext cx="4834880" cy="4857403"/>
          </a:xfrm>
        </p:spPr>
        <p:txBody>
          <a:bodyPr/>
          <a:lstStyle/>
          <a:p>
            <a:r>
              <a:rPr lang="en-GB" sz="2400" dirty="0">
                <a:latin typeface="Comic Sans MS"/>
              </a:rPr>
              <a:t>Each morning the children will take part in small group maths sessions and small group literacy focus sessions. We also complete daily phonics sessions.</a:t>
            </a:r>
            <a:endParaRPr lang="en-GB" sz="2400" dirty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They will also have opportunities to work independently, applying the skills that they have learnt,  in our structured play areas inside and outdoors.</a:t>
            </a:r>
            <a:endParaRPr lang="en-US" sz="2400" dirty="0">
              <a:latin typeface="Comic Sans MS" pitchFamily="66" charset="0"/>
            </a:endParaRPr>
          </a:p>
        </p:txBody>
      </p:sp>
      <p:pic>
        <p:nvPicPr>
          <p:cNvPr id="4098" name="Picture 2" descr="C:\Users\Ian Mawdsley\Documents\School\2012-13\photos\nov\P103016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418913" y="1214422"/>
            <a:ext cx="1449710" cy="2577263"/>
          </a:xfrm>
          <a:prstGeom prst="rect">
            <a:avLst/>
          </a:prstGeom>
          <a:noFill/>
        </p:spPr>
      </p:pic>
      <p:pic>
        <p:nvPicPr>
          <p:cNvPr id="4099" name="Picture 3" descr="C:\Users\Ian Mawdsley\Documents\School\2012-13\photos\nov\P103015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232379" y="4437112"/>
            <a:ext cx="3483025" cy="1693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y-GB" dirty="0"/>
              <a:t>Structured and Independent play.</a:t>
            </a: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280920" cy="511299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800" dirty="0">
                <a:latin typeface="Comic Sans MS" pitchFamily="66" charset="0"/>
              </a:rPr>
              <a:t>A lot of the learning in Reception takes place through play both indoors and outside.</a:t>
            </a:r>
          </a:p>
          <a:p>
            <a:pPr>
              <a:lnSpc>
                <a:spcPct val="80000"/>
              </a:lnSpc>
            </a:pPr>
            <a:endParaRPr lang="en-GB" sz="2400" dirty="0">
              <a:latin typeface="Comic Sans MS" pitchFamily="66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Role play area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Writing table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Workshop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Music area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ICT 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Construction and small world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Water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Sand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Dough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Paint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Maths area</a:t>
            </a:r>
          </a:p>
          <a:p>
            <a:pPr algn="ctr">
              <a:lnSpc>
                <a:spcPct val="80000"/>
              </a:lnSpc>
              <a:buNone/>
            </a:pPr>
            <a:r>
              <a:rPr lang="en-GB" sz="2400" dirty="0">
                <a:latin typeface="Comic Sans MS" pitchFamily="66" charset="0"/>
              </a:rPr>
              <a:t>Outside Area</a:t>
            </a:r>
          </a:p>
          <a:p>
            <a:pPr>
              <a:lnSpc>
                <a:spcPct val="80000"/>
              </a:lnSpc>
            </a:pPr>
            <a:endParaRPr lang="en-US" sz="2000" dirty="0">
              <a:latin typeface="Berlin Sans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Recreating and inventing stories in the role play!</a:t>
            </a:r>
            <a:endParaRPr lang="en-US" dirty="0"/>
          </a:p>
        </p:txBody>
      </p:sp>
      <p:pic>
        <p:nvPicPr>
          <p:cNvPr id="2" name="Picture 2" descr="C:\Users\Ian Mawdsley\Documents\School\2012-13\photos\PWHU\P1050089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71604" y="2368592"/>
            <a:ext cx="6215106" cy="3495997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Writing area</a:t>
            </a:r>
            <a:endParaRPr lang="en-US"/>
          </a:p>
        </p:txBody>
      </p:sp>
      <p:pic>
        <p:nvPicPr>
          <p:cNvPr id="4" name="Picture 3" descr="20190603_095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854934" y="2554794"/>
            <a:ext cx="5508104" cy="3098309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1" pitchFamily="66" charset="0"/>
              </a:rPr>
              <a:t>Pre Cursive Handwriting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1916832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>
                <a:latin typeface="CCW Cursive Writing 1" pitchFamily="66" charset="0"/>
              </a:rPr>
              <a:t>A pre cursive sheet is in your pack.</a:t>
            </a:r>
          </a:p>
          <a:p>
            <a:endParaRPr lang="en-GB" dirty="0">
              <a:latin typeface="CCW Cursive Writing 1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CCW Cursive Writing 1" pitchFamily="66" charset="0"/>
              </a:rPr>
              <a:t>Helps children to prepare for cursive writing in Year 1 and Year 2.</a:t>
            </a:r>
          </a:p>
        </p:txBody>
      </p:sp>
      <p:pic>
        <p:nvPicPr>
          <p:cNvPr id="2052" name="Picture 4" descr="http://photos2.fotosearch.com/bthumb/FSB/FSB067/x22659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381835"/>
            <a:ext cx="1736664" cy="14761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Workshop</a:t>
            </a:r>
            <a:endParaRPr lang="en-US"/>
          </a:p>
        </p:txBody>
      </p:sp>
      <p:pic>
        <p:nvPicPr>
          <p:cNvPr id="4" name="Picture 3" descr="20181128_1118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51920" y="2708920"/>
            <a:ext cx="4608512" cy="2592288"/>
          </a:xfrm>
          <a:prstGeom prst="rect">
            <a:avLst/>
          </a:prstGeom>
        </p:spPr>
      </p:pic>
      <p:pic>
        <p:nvPicPr>
          <p:cNvPr id="5" name="Picture 3" descr="C:\Users\Ian Mawdsley\Documents\School\2012-13\photos\PWHU\P105009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-248536" y="2488896"/>
            <a:ext cx="5248584" cy="2952328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Construction and Small World</a:t>
            </a:r>
            <a:endParaRPr lang="en-US"/>
          </a:p>
        </p:txBody>
      </p:sp>
      <p:pic>
        <p:nvPicPr>
          <p:cNvPr id="6148" name="Picture 4" descr="C:\Users\Ian Mawdsley\Documents\School\2012-13\photos\photos\23 nov\P1030239.JPG"/>
          <p:cNvPicPr>
            <a:picLocks noChangeAspect="1" noChangeArrowheads="1"/>
          </p:cNvPicPr>
          <p:nvPr/>
        </p:nvPicPr>
        <p:blipFill>
          <a:blip r:embed="rId2" cstate="print"/>
          <a:srcRect l="19117"/>
          <a:stretch>
            <a:fillRect/>
          </a:stretch>
        </p:blipFill>
        <p:spPr bwMode="auto">
          <a:xfrm rot="5400000">
            <a:off x="191607" y="2480800"/>
            <a:ext cx="4176464" cy="2904511"/>
          </a:xfrm>
          <a:prstGeom prst="rect">
            <a:avLst/>
          </a:prstGeom>
          <a:noFill/>
        </p:spPr>
      </p:pic>
      <p:pic>
        <p:nvPicPr>
          <p:cNvPr id="6" name="Picture 5" descr="20190501_1325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47898" y="2768926"/>
            <a:ext cx="4224468" cy="2376264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1" name="Rectangle 1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Sand and Water</a:t>
            </a:r>
            <a:endParaRPr lang="en-US" dirty="0"/>
          </a:p>
        </p:txBody>
      </p:sp>
      <p:pic>
        <p:nvPicPr>
          <p:cNvPr id="7171" name="Picture 3" descr="C:\Users\Ian Mawdsley\Documents\School\2012-13\photos\photos\april\P104073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483768" y="1196752"/>
            <a:ext cx="3672408" cy="2065729"/>
          </a:xfrm>
          <a:prstGeom prst="rect">
            <a:avLst/>
          </a:prstGeom>
          <a:noFill/>
        </p:spPr>
      </p:pic>
      <p:pic>
        <p:nvPicPr>
          <p:cNvPr id="7" name="Picture 6" descr="20181128_134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3356992"/>
            <a:ext cx="5724128" cy="3219822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4" name="Rectangle 8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Dough </a:t>
            </a:r>
            <a:endParaRPr lang="en-US"/>
          </a:p>
        </p:txBody>
      </p:sp>
      <p:pic>
        <p:nvPicPr>
          <p:cNvPr id="10243" name="Picture 3" descr="C:\Users\Ian Mawdsley\Documents\School\2012-13\photos\photos\30 jan\P103087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2060848"/>
            <a:ext cx="5367540" cy="3019241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Maths Area</a:t>
            </a:r>
            <a:endParaRPr lang="en-US"/>
          </a:p>
        </p:txBody>
      </p:sp>
      <p:pic>
        <p:nvPicPr>
          <p:cNvPr id="9219" name="Picture 3" descr="C:\Users\Ian Mawdsley\Documents\School\2012-13\photos\photos\april\P104062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500694" y="1768063"/>
            <a:ext cx="2857488" cy="1607337"/>
          </a:xfrm>
          <a:prstGeom prst="rect">
            <a:avLst/>
          </a:prstGeom>
          <a:noFill/>
        </p:spPr>
      </p:pic>
      <p:pic>
        <p:nvPicPr>
          <p:cNvPr id="9220" name="Picture 4" descr="C:\Users\Ian Mawdsley\Documents\School\2012-13\photos\photos\we 10 may\P104085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5357818" y="4303999"/>
            <a:ext cx="3238022" cy="1821387"/>
          </a:xfrm>
          <a:prstGeom prst="rect">
            <a:avLst/>
          </a:prstGeom>
          <a:noFill/>
        </p:spPr>
      </p:pic>
      <p:pic>
        <p:nvPicPr>
          <p:cNvPr id="6" name="Picture 5" descr="20190423_1339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224547" y="2586047"/>
            <a:ext cx="5468100" cy="3075806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Music</a:t>
            </a:r>
          </a:p>
        </p:txBody>
      </p:sp>
      <p:pic>
        <p:nvPicPr>
          <p:cNvPr id="12290" name="Picture 2" descr="C:\Users\Ian Mawdsley\Documents\School\2012-13\photos\photos\we 10 may\P1040888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5400000">
            <a:off x="500034" y="2659169"/>
            <a:ext cx="4134186" cy="2325479"/>
          </a:xfrm>
          <a:prstGeom prst="rect">
            <a:avLst/>
          </a:prstGeom>
          <a:noFill/>
        </p:spPr>
      </p:pic>
      <p:pic>
        <p:nvPicPr>
          <p:cNvPr id="12291" name="Picture 3" descr="C:\Users\Ian Mawdsley\Documents\School\2012-13\photos\photos\we 10 may\P1040885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410853" y="2348881"/>
            <a:ext cx="4179342" cy="2350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ICT</a:t>
            </a:r>
          </a:p>
        </p:txBody>
      </p:sp>
      <p:pic>
        <p:nvPicPr>
          <p:cNvPr id="11266" name="Picture 2" descr="C:\Users\Ian Mawdsley\Documents\School\2012-13\photos\photos\we 10 may\P104086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5400000">
            <a:off x="387999" y="1852361"/>
            <a:ext cx="4668806" cy="3501604"/>
          </a:xfrm>
          <a:prstGeom prst="rect">
            <a:avLst/>
          </a:prstGeom>
          <a:noFill/>
        </p:spPr>
      </p:pic>
      <p:pic>
        <p:nvPicPr>
          <p:cNvPr id="6" name="Picture 5" descr="20190124_0959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564904"/>
            <a:ext cx="3979477" cy="193446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Paint</a:t>
            </a:r>
          </a:p>
        </p:txBody>
      </p:sp>
      <p:pic>
        <p:nvPicPr>
          <p:cNvPr id="16386" name="Picture 2" descr="C:\Users\Ian Mawdsley\Documents\School\2012-13\photos\PWHU\P105008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1472" y="2808460"/>
            <a:ext cx="3394472" cy="1909390"/>
          </a:xfrm>
          <a:prstGeom prst="rect">
            <a:avLst/>
          </a:prstGeom>
          <a:noFill/>
        </p:spPr>
      </p:pic>
      <p:pic>
        <p:nvPicPr>
          <p:cNvPr id="16388" name="Picture 4" descr="C:\Users\Ian Mawdsley\Documents\School\2012-13\photos\photos\we 29 sept\P102077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3596881" y="2459903"/>
            <a:ext cx="5445224" cy="3062939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Reading Area</a:t>
            </a:r>
            <a:endParaRPr lang="en-US"/>
          </a:p>
        </p:txBody>
      </p:sp>
      <p:pic>
        <p:nvPicPr>
          <p:cNvPr id="15362" name="Picture 2" descr="C:\Users\Ian Mawdsley\Documents\School\2012-13\photos\PWHU\P105009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5400000">
            <a:off x="2125580" y="2563052"/>
            <a:ext cx="4929222" cy="2772687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Outdoor Provision</a:t>
            </a:r>
          </a:p>
        </p:txBody>
      </p:sp>
      <p:pic>
        <p:nvPicPr>
          <p:cNvPr id="13314" name="Picture 2" descr="C:\Users\Ian Mawdsley\Documents\School\2012-13\photos\photos\we 10 may\P10408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7544" y="1916832"/>
            <a:ext cx="3096344" cy="1741693"/>
          </a:xfrm>
          <a:prstGeom prst="rect">
            <a:avLst/>
          </a:prstGeom>
          <a:noFill/>
        </p:spPr>
      </p:pic>
      <p:pic>
        <p:nvPicPr>
          <p:cNvPr id="13315" name="Picture 3" descr="C:\Users\Ian Mawdsley\Documents\School\2012-13\photos\photos\we 10 may\P104084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5508375" y="4030084"/>
            <a:ext cx="3619733" cy="2036099"/>
          </a:xfrm>
          <a:prstGeom prst="rect">
            <a:avLst/>
          </a:prstGeom>
          <a:noFill/>
        </p:spPr>
      </p:pic>
      <p:pic>
        <p:nvPicPr>
          <p:cNvPr id="8" name="Picture 4" descr="C:\Users\Ian Mawdsley\Documents\School\2012-13\photos\photos\30 jan\P1030861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6678842" y="962118"/>
            <a:ext cx="2548360" cy="1433452"/>
          </a:xfrm>
          <a:prstGeom prst="rect">
            <a:avLst/>
          </a:prstGeom>
          <a:noFill/>
        </p:spPr>
      </p:pic>
      <p:pic>
        <p:nvPicPr>
          <p:cNvPr id="13316" name="Picture 4" descr="C:\Users\Ian Mawdsley\Documents\School\2012-13\photos\photos\30 jan\P1030893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851920" y="1484784"/>
            <a:ext cx="2733454" cy="153756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5536" y="4365104"/>
            <a:ext cx="4176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 may get messy outdoors.</a:t>
            </a:r>
          </a:p>
          <a:p>
            <a:r>
              <a:rPr lang="en-GB" dirty="0" err="1"/>
              <a:t>Wellies</a:t>
            </a:r>
            <a:r>
              <a:rPr lang="en-GB" dirty="0"/>
              <a:t> should be left in school.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Lunch </a:t>
            </a:r>
            <a:r>
              <a:rPr lang="en-GB"/>
              <a:t>Time  12.00 </a:t>
            </a:r>
            <a:r>
              <a:rPr lang="en-GB" dirty="0"/>
              <a:t>- 1.00</a:t>
            </a:r>
            <a:endParaRPr lang="en-US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196752"/>
            <a:ext cx="4824536" cy="518457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Our team of experienced Welfare Assistants will look after your child during the lunch break.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Since September 2015 all EYFS and KS1 children are entitled to a free school meal.  The children will eat together in the junior hall.  (see form in your pack)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The rest of the lunch break is spent outside in the playground.  If it is raining the children  remain in their classrooms.</a:t>
            </a:r>
            <a:endParaRPr lang="en-US" sz="2400" dirty="0">
              <a:latin typeface="Comic Sans MS" pitchFamily="66" charset="0"/>
            </a:endParaRPr>
          </a:p>
        </p:txBody>
      </p:sp>
      <p:pic>
        <p:nvPicPr>
          <p:cNvPr id="5" name="Picture 4" descr="20180910_1159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780928"/>
            <a:ext cx="3547886" cy="1995686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 dirty="0">
                <a:latin typeface="Comic Sans MS" pitchFamily="66" charset="0"/>
              </a:rPr>
              <a:t>Lunch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84784"/>
            <a:ext cx="8712968" cy="4781128"/>
          </a:xfrm>
        </p:spPr>
        <p:txBody>
          <a:bodyPr/>
          <a:lstStyle/>
          <a:p>
            <a:pPr>
              <a:buNone/>
            </a:pPr>
            <a:endParaRPr lang="en-GB" sz="2600" dirty="0">
              <a:latin typeface="Comic Sans MS" pitchFamily="66" charset="0"/>
            </a:endParaRPr>
          </a:p>
          <a:p>
            <a:r>
              <a:rPr lang="en-GB" sz="2600" dirty="0">
                <a:latin typeface="Comic Sans MS" pitchFamily="66" charset="0"/>
              </a:rPr>
              <a:t>Children should only change from hot dinners to packed lunches or vice versa, at the start of a new half term. You must inform the school office of any changes.</a:t>
            </a:r>
            <a:endParaRPr lang="en-GB" sz="2600">
              <a:latin typeface="Comic Sans MS" pitchFamily="66" charset="0"/>
            </a:endParaRPr>
          </a:p>
          <a:p>
            <a:r>
              <a:rPr lang="en-GB" sz="2600" dirty="0">
                <a:latin typeface="Comic Sans MS"/>
              </a:rPr>
              <a:t>You have been issued with a form from Dolce with information for how to log on to the new system. Your menu choices will be selected online. </a:t>
            </a:r>
          </a:p>
          <a:p>
            <a:r>
              <a:rPr lang="en-GB" sz="2600" dirty="0">
                <a:latin typeface="Comic Sans MS" pitchFamily="66" charset="0"/>
              </a:rPr>
              <a:t>All children in Reception will need a packed lunch on their first day.</a:t>
            </a:r>
          </a:p>
        </p:txBody>
      </p:sp>
      <p:pic>
        <p:nvPicPr>
          <p:cNvPr id="3074" name="Picture 2" descr="School Dinner : Healthy Lunchbox Stock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1600200" cy="1200150"/>
          </a:xfrm>
          <a:prstGeom prst="rect">
            <a:avLst/>
          </a:prstGeom>
          <a:noFill/>
        </p:spPr>
      </p:pic>
      <p:pic>
        <p:nvPicPr>
          <p:cNvPr id="3076" name="Picture 4" descr="School Dinner : Students in cafeteria line being served lunch Stock Ph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88640"/>
            <a:ext cx="1814312" cy="12203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000232" y="357166"/>
            <a:ext cx="4619625" cy="490537"/>
          </a:xfrm>
        </p:spPr>
        <p:txBody>
          <a:bodyPr/>
          <a:lstStyle/>
          <a:p>
            <a:r>
              <a:rPr lang="en-GB" sz="4000" dirty="0"/>
              <a:t>The afternoon</a:t>
            </a:r>
            <a:endParaRPr lang="en-US" sz="4000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476251"/>
            <a:ext cx="5676910" cy="159542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n-GB" sz="2400" b="1" dirty="0"/>
          </a:p>
          <a:p>
            <a:pPr>
              <a:buFont typeface="Wingdings" pitchFamily="2" charset="2"/>
              <a:buNone/>
            </a:pPr>
            <a:r>
              <a:rPr lang="en-GB" sz="2800" dirty="0">
                <a:latin typeface="Comic Sans MS" pitchFamily="66" charset="0"/>
              </a:rPr>
              <a:t>Continuous play provision indoors and outside</a:t>
            </a:r>
          </a:p>
          <a:p>
            <a:pPr>
              <a:buFont typeface="Wingdings" pitchFamily="2" charset="2"/>
              <a:buNone/>
            </a:pPr>
            <a:endParaRPr lang="en-GB" sz="2800" dirty="0"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endParaRPr lang="en-GB" sz="2800" dirty="0"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en-GB" sz="2800" dirty="0">
                <a:latin typeface="Comic Sans MS" pitchFamily="66" charset="0"/>
              </a:rPr>
              <a:t>Individual reading </a:t>
            </a:r>
          </a:p>
          <a:p>
            <a:pPr>
              <a:buFont typeface="Wingdings" pitchFamily="2" charset="2"/>
              <a:buNone/>
            </a:pPr>
            <a:r>
              <a:rPr lang="en-GB" sz="2800" dirty="0">
                <a:latin typeface="Comic Sans MS" pitchFamily="66" charset="0"/>
              </a:rPr>
              <a:t>sessions</a:t>
            </a:r>
          </a:p>
          <a:p>
            <a:pPr>
              <a:buFont typeface="Wingdings" pitchFamily="2" charset="2"/>
              <a:buNone/>
            </a:pPr>
            <a:endParaRPr lang="en-GB" sz="2800" dirty="0"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en-GB" sz="2800" dirty="0">
                <a:latin typeface="Comic Sans MS" pitchFamily="66" charset="0"/>
              </a:rPr>
              <a:t>Guided reading sessions</a:t>
            </a:r>
          </a:p>
          <a:p>
            <a:pPr>
              <a:buFont typeface="Wingdings" pitchFamily="2" charset="2"/>
              <a:buNone/>
            </a:pPr>
            <a:endParaRPr lang="en-GB" sz="2800" dirty="0"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en-GB" sz="2800" dirty="0">
                <a:latin typeface="Comic Sans MS" pitchFamily="66" charset="0"/>
              </a:rPr>
              <a:t>Observations</a:t>
            </a:r>
          </a:p>
          <a:p>
            <a:pPr>
              <a:buFont typeface="Wingdings" pitchFamily="2" charset="2"/>
              <a:buNone/>
            </a:pPr>
            <a:endParaRPr lang="en-US" sz="2800" dirty="0">
              <a:latin typeface="Comic Sans MS" pitchFamily="66" charset="0"/>
            </a:endParaRPr>
          </a:p>
        </p:txBody>
      </p:sp>
      <p:pic>
        <p:nvPicPr>
          <p:cNvPr id="17410" name="Picture 2" descr="C:\Users\Ian Mawdsley\Documents\School\2012-13\photos\nov\P1030278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372200" y="1052736"/>
            <a:ext cx="2498743" cy="1405542"/>
          </a:xfrm>
          <a:prstGeom prst="rect">
            <a:avLst/>
          </a:prstGeom>
          <a:noFill/>
        </p:spPr>
      </p:pic>
      <p:pic>
        <p:nvPicPr>
          <p:cNvPr id="17411" name="Picture 3" descr="C:\Users\Ian Mawdsley\Documents\School\2012-13\photos\photos\6 feb\P103097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67944" y="2636912"/>
            <a:ext cx="2428892" cy="1366251"/>
          </a:xfrm>
          <a:prstGeom prst="rect">
            <a:avLst/>
          </a:prstGeom>
          <a:noFill/>
        </p:spPr>
      </p:pic>
      <p:pic>
        <p:nvPicPr>
          <p:cNvPr id="17412" name="Picture 4" descr="C:\Users\Ian Mawdsley\Documents\School\2012-13\photos\PWHU\P1040973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5910090" y="3963118"/>
            <a:ext cx="3429220" cy="1928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Story time, milk and maybe a visitor!</a:t>
            </a:r>
            <a:endParaRPr lang="en-US" sz="4000" dirty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268760"/>
            <a:ext cx="5184576" cy="4525963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/>
              </a:rPr>
              <a:t>At the end of each day, the children will share a story and have milk. </a:t>
            </a: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/>
              </a:rPr>
              <a:t>We often have visitors pop in to see the children too.</a:t>
            </a:r>
          </a:p>
          <a:p>
            <a:pPr>
              <a:lnSpc>
                <a:spcPct val="90000"/>
              </a:lnSpc>
            </a:pP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/>
              </a:rPr>
              <a:t>At home time children are picked up from the Reception garden. Children should not play here at the end of the day. </a:t>
            </a: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GB" sz="2400" dirty="0">
              <a:latin typeface="Comic Sans MS"/>
            </a:endParaRP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/>
              </a:rPr>
              <a:t>You must inform us of any change of arrangements. </a:t>
            </a: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 dirty="0"/>
          </a:p>
        </p:txBody>
      </p:sp>
      <p:pic>
        <p:nvPicPr>
          <p:cNvPr id="14338" name="Picture 2" descr="C:\Users\Ian Mawdsley\Documents\School\2012-13\photos\photos\we 10 may\P104086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436096" y="3114942"/>
            <a:ext cx="3456384" cy="1944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Trips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1520" y="1340768"/>
            <a:ext cx="4254624" cy="4525963"/>
          </a:xfrm>
        </p:spPr>
        <p:txBody>
          <a:bodyPr/>
          <a:lstStyle/>
          <a:p>
            <a:r>
              <a:rPr lang="en-GB" sz="2800" dirty="0">
                <a:latin typeface="Comic Sans MS" pitchFamily="66" charset="0"/>
              </a:rPr>
              <a:t>A fantastic way of gaining experiences and improving confidence and social awareness.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High child adult ratio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Detailed risk assessments</a:t>
            </a:r>
          </a:p>
        </p:txBody>
      </p:sp>
      <p:pic>
        <p:nvPicPr>
          <p:cNvPr id="18434" name="Picture 2" descr="C:\Users\Ian Mawdsley\Documents\School\2012-13\photos\photos\6 feb\P1030947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427984" y="4365104"/>
            <a:ext cx="4488561" cy="2181938"/>
          </a:xfrm>
          <a:prstGeom prst="rect">
            <a:avLst/>
          </a:prstGeom>
          <a:noFill/>
        </p:spPr>
      </p:pic>
      <p:pic>
        <p:nvPicPr>
          <p:cNvPr id="18435" name="Picture 3" descr="C:\Users\Ian Mawdsley\Documents\School\2012-13\photos\photos\2012-12-12-1003-37\P103051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572000" y="1526960"/>
            <a:ext cx="4095747" cy="23038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 to home</a:t>
            </a:r>
          </a:p>
        </p:txBody>
      </p:sp>
      <p:pic>
        <p:nvPicPr>
          <p:cNvPr id="8194" name="Picture 2" descr="C:\Users\Ian Mawdsley\Documents\School\2012-13\photos\photos\april\P104079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91991" y="1035383"/>
            <a:ext cx="1398206" cy="248570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76288" y="3575732"/>
            <a:ext cx="4646890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/>
              </a:rPr>
              <a:t>Stay and play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Weekly newsletter</a:t>
            </a:r>
          </a:p>
          <a:p>
            <a:r>
              <a:rPr lang="en-GB" dirty="0">
                <a:latin typeface="Comic Sans MS" pitchFamily="66" charset="0"/>
              </a:rPr>
              <a:t>Open door policy</a:t>
            </a:r>
          </a:p>
          <a:p>
            <a:r>
              <a:rPr lang="en-GB" dirty="0">
                <a:latin typeface="Comic Sans MS"/>
              </a:rPr>
              <a:t>Class Dojo</a:t>
            </a:r>
          </a:p>
          <a:p>
            <a:r>
              <a:rPr lang="en-GB" dirty="0">
                <a:latin typeface="Comic Sans MS"/>
              </a:rPr>
              <a:t>Evidence Me</a:t>
            </a:r>
          </a:p>
        </p:txBody>
      </p:sp>
      <p:pic>
        <p:nvPicPr>
          <p:cNvPr id="8197" name="Picture 5" descr="C:\Users\Ian Mawdsley\Documents\School\2012-13\photos\photos\6 feb\P104001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940152" y="1772816"/>
            <a:ext cx="2223539" cy="3952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/>
          <a:lstStyle/>
          <a:p>
            <a:r>
              <a:rPr lang="en-GB" dirty="0"/>
              <a:t>Using the internet to keep in touch!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en-GB" dirty="0"/>
              <a:t>School website is updated regularly with school information, class information, photographs etc</a:t>
            </a:r>
          </a:p>
          <a:p>
            <a:r>
              <a:rPr lang="en-GB" dirty="0">
                <a:hlinkClick r:id="rId2"/>
              </a:rPr>
              <a:t>www.standrewsmaghull.com</a:t>
            </a:r>
            <a:endParaRPr lang="en-GB" dirty="0"/>
          </a:p>
          <a:p>
            <a:r>
              <a:rPr lang="en-GB" dirty="0"/>
              <a:t>Twitter updated regularly with photographs and news. Follow us @StAndrewsCoE</a:t>
            </a:r>
          </a:p>
          <a:p>
            <a:r>
              <a:rPr lang="en-GB" dirty="0"/>
              <a:t>Parent App – search Apple app store or Google Play. </a:t>
            </a:r>
          </a:p>
          <a:p>
            <a:r>
              <a:rPr lang="en-GB" dirty="0"/>
              <a:t>Class dojo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29600" cy="4536504"/>
          </a:xfrm>
        </p:spPr>
        <p:txBody>
          <a:bodyPr/>
          <a:lstStyle/>
          <a:p>
            <a:pPr algn="l"/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332657"/>
            <a:ext cx="8136904" cy="830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Pupil Progress</a:t>
            </a:r>
          </a:p>
          <a:p>
            <a:pPr algn="ctr"/>
            <a:endParaRPr lang="en-GB" sz="2000" b="1" u="sng" dirty="0">
              <a:latin typeface="Comic Sans MS" pitchFamily="66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sz="2600" dirty="0">
                <a:latin typeface="Comic Sans MS" pitchFamily="66" charset="0"/>
              </a:rPr>
              <a:t>Progress in EYFS is excellent across all 17 ELGs.</a:t>
            </a:r>
          </a:p>
          <a:p>
            <a:pPr algn="just">
              <a:buFont typeface="Arial" pitchFamily="34" charset="0"/>
              <a:buChar char="•"/>
            </a:pPr>
            <a:endParaRPr lang="en-GB" sz="2600" dirty="0">
              <a:latin typeface="Comic Sans MS" pitchFamily="66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sz="2600" dirty="0">
                <a:latin typeface="Comic Sans MS" pitchFamily="66" charset="0"/>
              </a:rPr>
              <a:t>Pupil progress meetings take place with all class teachers and SLT to discuss progress and address any issues.</a:t>
            </a:r>
          </a:p>
          <a:p>
            <a:pPr algn="just"/>
            <a:endParaRPr lang="en-GB" sz="2600" dirty="0">
              <a:latin typeface="Comic Sans MS" pitchFamily="66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sz="2600" dirty="0">
                <a:latin typeface="Comic Sans MS" pitchFamily="66" charset="0"/>
              </a:rPr>
              <a:t>All children made expected or better than expected progress from their starting points for all of the ELGs.</a:t>
            </a:r>
          </a:p>
          <a:p>
            <a:pPr algn="just">
              <a:buFont typeface="Arial" pitchFamily="34" charset="0"/>
              <a:buChar char="•"/>
            </a:pPr>
            <a:endParaRPr lang="en-GB" sz="2600" dirty="0"/>
          </a:p>
          <a:p>
            <a:pPr algn="just">
              <a:buFont typeface="Arial" pitchFamily="34" charset="0"/>
              <a:buChar char="•"/>
            </a:pPr>
            <a:r>
              <a:rPr lang="en-GB" sz="2600" dirty="0">
                <a:latin typeface="Comic Sans MS" pitchFamily="66" charset="0"/>
              </a:rPr>
              <a:t>For 2018/19 - 81% of our children achieved a Good Level of Development (GLD) in comparison to 71% nationally (2017/18).</a:t>
            </a:r>
          </a:p>
          <a:p>
            <a:pPr algn="just"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</a:endParaRPr>
          </a:p>
          <a:p>
            <a:pPr algn="just">
              <a:buFont typeface="Arial" pitchFamily="34" charset="0"/>
              <a:buChar char="•"/>
            </a:pPr>
            <a:endParaRPr lang="en-GB" sz="2800" dirty="0"/>
          </a:p>
          <a:p>
            <a:pPr algn="just">
              <a:buFont typeface="Arial" pitchFamily="34" charset="0"/>
              <a:buChar char="•"/>
            </a:pPr>
            <a:endParaRPr lang="en-GB" sz="2800" dirty="0"/>
          </a:p>
          <a:p>
            <a:pPr algn="just">
              <a:buFont typeface="Arial" pitchFamily="34" charset="0"/>
              <a:buChar char="•"/>
            </a:pPr>
            <a:endParaRPr lang="en-GB" sz="2800" dirty="0"/>
          </a:p>
          <a:p>
            <a:pPr algn="just">
              <a:buFont typeface="Arial" pitchFamily="34" charset="0"/>
              <a:buChar char="•"/>
            </a:pPr>
            <a:endParaRPr lang="en-GB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>
          <a:xfrm>
            <a:off x="467544" y="260649"/>
            <a:ext cx="8136904" cy="1224135"/>
          </a:xfrm>
        </p:spPr>
        <p:txBody>
          <a:bodyPr/>
          <a:lstStyle/>
          <a:p>
            <a:pPr algn="l"/>
            <a:r>
              <a:rPr lang="en-GB" dirty="0"/>
              <a:t>School Church Partnership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539552" y="1844824"/>
            <a:ext cx="7128792" cy="2232248"/>
          </a:xfrm>
        </p:spPr>
        <p:txBody>
          <a:bodyPr/>
          <a:lstStyle/>
          <a:p>
            <a:pPr algn="just">
              <a:buFont typeface="Arial" pitchFamily="34" charset="0"/>
              <a:buChar char="•"/>
            </a:pPr>
            <a:r>
              <a:rPr lang="en-US" dirty="0">
                <a:latin typeface="Comic Sans MS" pitchFamily="66" charset="0"/>
              </a:rPr>
              <a:t>  </a:t>
            </a:r>
            <a:r>
              <a:rPr lang="en-US" sz="2800" dirty="0">
                <a:latin typeface="Comic Sans MS" pitchFamily="66" charset="0"/>
              </a:rPr>
              <a:t>Children regularly visit church for collective worship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>
                <a:latin typeface="Comic Sans MS" pitchFamily="66" charset="0"/>
              </a:rPr>
              <a:t> Every Thursday we have guest speakers from local churches, come into school for collective worship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>
                <a:latin typeface="Comic Sans MS" pitchFamily="66" charset="0"/>
              </a:rPr>
              <a:t>We explore a different Christian Value each half term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>
                <a:latin typeface="Comic Sans MS" pitchFamily="66" charset="0"/>
              </a:rPr>
              <a:t>Our SIAMS inspection graded us as ‘outstanding’ in all areas.</a:t>
            </a:r>
          </a:p>
        </p:txBody>
      </p:sp>
      <p:pic>
        <p:nvPicPr>
          <p:cNvPr id="1026" name="Picture 2" descr="V:\School\2013-14\photos\photos\easter\DSCN0474.JPG"/>
          <p:cNvPicPr>
            <a:picLocks noChangeAspect="1" noChangeArrowheads="1"/>
          </p:cNvPicPr>
          <p:nvPr/>
        </p:nvPicPr>
        <p:blipFill>
          <a:blip r:embed="rId2" cstate="print"/>
          <a:srcRect t="17723" b="21166"/>
          <a:stretch>
            <a:fillRect/>
          </a:stretch>
        </p:blipFill>
        <p:spPr bwMode="auto">
          <a:xfrm>
            <a:off x="5364088" y="260648"/>
            <a:ext cx="3541486" cy="1656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Uniform Providers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err="1">
                <a:latin typeface="Comic Sans MS" pitchFamily="66" charset="0"/>
              </a:rPr>
              <a:t>Sefton</a:t>
            </a:r>
            <a:r>
              <a:rPr lang="en-GB" u="sng" dirty="0">
                <a:latin typeface="Comic Sans MS" pitchFamily="66" charset="0"/>
              </a:rPr>
              <a:t> School Wear </a:t>
            </a:r>
            <a:r>
              <a:rPr lang="en-GB" dirty="0">
                <a:latin typeface="Comic Sans MS" pitchFamily="66" charset="0"/>
              </a:rPr>
              <a:t>– can be ordered through school or can be purchased from the shop on Dover Road.</a:t>
            </a:r>
          </a:p>
          <a:p>
            <a:r>
              <a:rPr lang="en-GB" u="sng" dirty="0">
                <a:latin typeface="Comic Sans MS" pitchFamily="66" charset="0"/>
              </a:rPr>
              <a:t>Premier Uniform </a:t>
            </a:r>
            <a:r>
              <a:rPr lang="en-GB" dirty="0">
                <a:latin typeface="Comic Sans MS" pitchFamily="66" charset="0"/>
              </a:rPr>
              <a:t>– can be purchased direct from the shop in </a:t>
            </a:r>
            <a:r>
              <a:rPr lang="en-GB" dirty="0" err="1">
                <a:latin typeface="Comic Sans MS" pitchFamily="66" charset="0"/>
              </a:rPr>
              <a:t>Ormskirk</a:t>
            </a:r>
            <a:endParaRPr lang="en-GB" dirty="0">
              <a:latin typeface="Comic Sans MS" pitchFamily="66" charset="0"/>
            </a:endParaRPr>
          </a:p>
          <a:p>
            <a:r>
              <a:rPr lang="en-GB" u="sng" dirty="0">
                <a:latin typeface="Comic Sans MS" pitchFamily="66" charset="0"/>
              </a:rPr>
              <a:t>Tesco Online</a:t>
            </a:r>
            <a:r>
              <a:rPr lang="en-GB" dirty="0">
                <a:latin typeface="Comic Sans MS" pitchFamily="66" charset="0"/>
              </a:rPr>
              <a:t> – Some uniform can be ordered online</a:t>
            </a:r>
            <a:endParaRPr lang="en-GB" u="sng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Reception Winter Uniform</a:t>
            </a:r>
            <a:endParaRPr lang="en-US"/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sz="2400"/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268413"/>
            <a:ext cx="4500562" cy="525621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 b="1" u="sng" dirty="0"/>
              <a:t>Boys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Long grey trousers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White polo t-shirt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Navy round neck school jumper with logo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Grey socks and black shoes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 b="1" u="sng" dirty="0"/>
              <a:t>Girls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Grey skirt or slip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White polo t-shirt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Navy round neck school jumper with logo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Grey socks/tights and black shoes</a:t>
            </a:r>
            <a:endParaRPr lang="en-US" sz="2400" dirty="0"/>
          </a:p>
        </p:txBody>
      </p:sp>
      <p:pic>
        <p:nvPicPr>
          <p:cNvPr id="123908" name="Picture 4" descr="DSC001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341438"/>
            <a:ext cx="4032250" cy="5183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Reception Summer Uniform - boys</a:t>
            </a:r>
            <a:endParaRPr lang="en-US" sz="4000"/>
          </a:p>
        </p:txBody>
      </p:sp>
      <p:sp>
        <p:nvSpPr>
          <p:cNvPr id="12595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/>
              <a:t>Grey shorts</a:t>
            </a:r>
          </a:p>
          <a:p>
            <a:r>
              <a:rPr lang="en-GB"/>
              <a:t>White polo t-shirt</a:t>
            </a:r>
          </a:p>
          <a:p>
            <a:r>
              <a:rPr lang="en-GB"/>
              <a:t>Navy round neck jumper</a:t>
            </a:r>
          </a:p>
          <a:p>
            <a:r>
              <a:rPr lang="en-GB"/>
              <a:t>Grey socks</a:t>
            </a:r>
          </a:p>
          <a:p>
            <a:r>
              <a:rPr lang="en-GB"/>
              <a:t>Grey socks and black shoes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125956" name="Picture 4" descr="DSC001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268413"/>
            <a:ext cx="4176712" cy="5043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Girls Summer Uniform rec-Y6 </a:t>
            </a:r>
            <a:endParaRPr lang="en-US"/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/>
              <a:t>Navy blue and white gingham dress</a:t>
            </a:r>
          </a:p>
          <a:p>
            <a:r>
              <a:rPr lang="en-GB"/>
              <a:t>Navy blue cardigan with logo</a:t>
            </a:r>
          </a:p>
          <a:p>
            <a:r>
              <a:rPr lang="en-GB"/>
              <a:t>White socks and black shoes</a:t>
            </a:r>
            <a:endParaRPr lang="en-US"/>
          </a:p>
        </p:txBody>
      </p:sp>
      <p:pic>
        <p:nvPicPr>
          <p:cNvPr id="128006" name="Picture 6" descr="DSC001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341438"/>
            <a:ext cx="4105275" cy="5137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coat and book bag</a:t>
            </a:r>
            <a:endParaRPr lang="en-US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11413" y="1600200"/>
            <a:ext cx="424815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138244" name="Picture 4" descr="DSC001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1268413"/>
            <a:ext cx="4572000" cy="5376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-194040"/>
            <a:ext cx="8229600" cy="1143000"/>
          </a:xfrm>
        </p:spPr>
        <p:txBody>
          <a:bodyPr/>
          <a:lstStyle/>
          <a:p>
            <a:r>
              <a:rPr lang="en-GB"/>
              <a:t>PE Kit rec – Y6</a:t>
            </a:r>
            <a:endParaRPr lang="en-US"/>
          </a:p>
        </p:txBody>
      </p:sp>
      <p:sp>
        <p:nvSpPr>
          <p:cNvPr id="139268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926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624585"/>
            <a:ext cx="4038600" cy="4525963"/>
          </a:xfrm>
        </p:spPr>
        <p:txBody>
          <a:bodyPr/>
          <a:lstStyle/>
          <a:p>
            <a:r>
              <a:rPr lang="en-GB" sz="2400" dirty="0"/>
              <a:t>White t-shirt with school logo</a:t>
            </a:r>
          </a:p>
          <a:p>
            <a:pPr>
              <a:buFont typeface="Wingdings" pitchFamily="2" charset="2"/>
              <a:buNone/>
            </a:pPr>
            <a:endParaRPr lang="en-GB" sz="2400" dirty="0"/>
          </a:p>
          <a:p>
            <a:r>
              <a:rPr lang="en-GB" sz="2400" dirty="0"/>
              <a:t>Navy blue sports shorts</a:t>
            </a:r>
          </a:p>
          <a:p>
            <a:pPr>
              <a:buFont typeface="Wingdings" pitchFamily="2" charset="2"/>
              <a:buNone/>
            </a:pPr>
            <a:endParaRPr lang="en-GB" sz="2400" dirty="0"/>
          </a:p>
          <a:p>
            <a:r>
              <a:rPr lang="en-GB" sz="2400" dirty="0"/>
              <a:t>Black pumps</a:t>
            </a:r>
          </a:p>
          <a:p>
            <a:pPr>
              <a:buFont typeface="Wingdings" pitchFamily="2" charset="2"/>
              <a:buNone/>
            </a:pPr>
            <a:endParaRPr lang="en-GB" sz="2400" dirty="0"/>
          </a:p>
          <a:p>
            <a:r>
              <a:rPr lang="en-GB" sz="2400" dirty="0"/>
              <a:t>School pump bag</a:t>
            </a:r>
          </a:p>
          <a:p>
            <a:endParaRPr lang="en-GB" sz="2400" dirty="0"/>
          </a:p>
          <a:p>
            <a:r>
              <a:rPr lang="en-GB" sz="2400" dirty="0"/>
              <a:t>Winter – Navy blue track suit</a:t>
            </a:r>
          </a:p>
          <a:p>
            <a:r>
              <a:rPr lang="en-GB" sz="2400" dirty="0"/>
              <a:t>Children come in PE kit on Tuesday</a:t>
            </a:r>
          </a:p>
        </p:txBody>
      </p:sp>
      <p:pic>
        <p:nvPicPr>
          <p:cNvPr id="139270" name="Picture 6" descr="DSC001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28777"/>
            <a:ext cx="4176713" cy="53038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School Uniform</a:t>
            </a:r>
            <a:endParaRPr lang="en-US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>
                <a:latin typeface="Comic Sans MS" pitchFamily="66" charset="0"/>
              </a:rPr>
              <a:t>You will find uniform order forms inside you information pack.</a:t>
            </a:r>
          </a:p>
          <a:p>
            <a:endParaRPr lang="cy-GB" dirty="0">
              <a:latin typeface="Comic Sans MS" pitchFamily="66" charset="0"/>
            </a:endParaRPr>
          </a:p>
          <a:p>
            <a:r>
              <a:rPr lang="cy-GB" dirty="0">
                <a:latin typeface="Comic Sans MS" pitchFamily="66" charset="0"/>
              </a:rPr>
              <a:t>Please note all uniform must be labelled with your child’s full name.  </a:t>
            </a:r>
            <a:endParaRPr lang="en-US" dirty="0">
              <a:latin typeface="Comic Sans MS" pitchFamily="66" charset="0"/>
            </a:endParaRPr>
          </a:p>
          <a:p>
            <a:endParaRPr lang="en-US" dirty="0">
              <a:latin typeface="Comic Sans MS" pitchFamily="66" charset="0"/>
            </a:endParaRPr>
          </a:p>
          <a:p>
            <a:pPr>
              <a:buNone/>
            </a:pPr>
            <a:endParaRPr lang="en-US" dirty="0">
              <a:latin typeface="Comic Sans MS" pitchFamily="66" charset="0"/>
            </a:endParaRPr>
          </a:p>
        </p:txBody>
      </p:sp>
      <p:pic>
        <p:nvPicPr>
          <p:cNvPr id="14337" name="Picture 1" descr="C:\Users\KS1 Co-ordinator\Documents\School\New Intake documents\pics from Rec camera\IMG_06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509120"/>
            <a:ext cx="2736304" cy="20522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itchFamily="66" charset="0"/>
              </a:rPr>
              <a:t>Toilet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>
                <a:latin typeface="Comic Sans MS" pitchFamily="66" charset="0"/>
              </a:rPr>
              <a:t>If your child has any toilet issues.  Please let us know.</a:t>
            </a:r>
          </a:p>
          <a:p>
            <a:r>
              <a:rPr lang="en-GB" sz="4000" dirty="0">
                <a:latin typeface="Comic Sans MS" pitchFamily="66" charset="0"/>
              </a:rPr>
              <a:t>Please provide a bag containing named, spare school uniform, underwear and wipes.  The bag should be left in school so that your child always has his/her own clothing available</a:t>
            </a:r>
            <a:r>
              <a:rPr lang="en-GB" sz="4000" dirty="0"/>
              <a:t>.</a:t>
            </a:r>
          </a:p>
        </p:txBody>
      </p:sp>
      <p:pic>
        <p:nvPicPr>
          <p:cNvPr id="4098" name="Picture 2" descr="Happy Children : Three small children hap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188640"/>
            <a:ext cx="1800201" cy="1344166"/>
          </a:xfrm>
          <a:prstGeom prst="rect">
            <a:avLst/>
          </a:prstGeom>
          <a:noFill/>
        </p:spPr>
      </p:pic>
      <p:pic>
        <p:nvPicPr>
          <p:cNvPr id="4100" name="Picture 4" descr="Toilet : Toilet symbols,vector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60648"/>
            <a:ext cx="1872208" cy="1415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ChangeArrowheads="1"/>
          </p:cNvSpPr>
          <p:nvPr/>
        </p:nvSpPr>
        <p:spPr bwMode="auto">
          <a:xfrm>
            <a:off x="395288" y="188913"/>
            <a:ext cx="845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 anchorCtr="1"/>
          <a:lstStyle/>
          <a:p>
            <a:pPr algn="ctr" eaLnBrk="1" hangingPunct="1"/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What happens about Discipline?</a:t>
            </a:r>
            <a:endParaRPr lang="en-US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78179" name="Rectangle 3"/>
          <p:cNvSpPr>
            <a:spLocks noChangeArrowheads="1"/>
          </p:cNvSpPr>
          <p:nvPr/>
        </p:nvSpPr>
        <p:spPr bwMode="auto">
          <a:xfrm>
            <a:off x="179512" y="1295400"/>
            <a:ext cx="871296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SzPct val="90000"/>
              <a:buFontTx/>
              <a:buChar char="–"/>
            </a:pP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We encourage and reward positive </a:t>
            </a:r>
            <a:r>
              <a:rPr lang="en-US" sz="2800" dirty="0" err="1">
                <a:solidFill>
                  <a:schemeClr val="folHlink"/>
                </a:solidFill>
                <a:latin typeface="Comic Sans MS" pitchFamily="66" charset="0"/>
              </a:rPr>
              <a:t>behaviour</a:t>
            </a: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 as a way of reducing bad </a:t>
            </a:r>
            <a:r>
              <a:rPr lang="en-US" sz="2800" dirty="0" err="1">
                <a:solidFill>
                  <a:schemeClr val="folHlink"/>
                </a:solidFill>
                <a:latin typeface="Comic Sans MS" pitchFamily="66" charset="0"/>
              </a:rPr>
              <a:t>behaviour</a:t>
            </a:r>
            <a:endParaRPr lang="en-US" sz="2800" dirty="0">
              <a:solidFill>
                <a:schemeClr val="folHlink"/>
              </a:solidFill>
              <a:latin typeface="Comic Sans MS" pitchFamily="66" charset="0"/>
            </a:endParaRP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SzPct val="90000"/>
              <a:buFontTx/>
              <a:buChar char="–"/>
            </a:pP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All classes create their own rules of good </a:t>
            </a:r>
            <a:r>
              <a:rPr lang="en-US" sz="2800" dirty="0" err="1">
                <a:solidFill>
                  <a:schemeClr val="folHlink"/>
                </a:solidFill>
                <a:latin typeface="Comic Sans MS" pitchFamily="66" charset="0"/>
              </a:rPr>
              <a:t>behaviour</a:t>
            </a: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 together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SzPct val="90000"/>
              <a:buFontTx/>
              <a:buChar char="–"/>
            </a:pP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All staff are involved in matters of </a:t>
            </a:r>
            <a:r>
              <a:rPr lang="en-US" sz="2800" dirty="0" err="1">
                <a:solidFill>
                  <a:schemeClr val="folHlink"/>
                </a:solidFill>
                <a:latin typeface="Comic Sans MS" pitchFamily="66" charset="0"/>
              </a:rPr>
              <a:t>behaviour</a:t>
            </a:r>
            <a:endParaRPr lang="en-US" sz="2800" dirty="0">
              <a:solidFill>
                <a:schemeClr val="folHlink"/>
              </a:solidFill>
              <a:latin typeface="Comic Sans MS" pitchFamily="66" charset="0"/>
            </a:endParaRP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SzPct val="90000"/>
              <a:buFontTx/>
              <a:buChar char="–"/>
            </a:pP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We have clear written procedures for poor </a:t>
            </a:r>
            <a:r>
              <a:rPr lang="en-US" sz="2800" dirty="0" err="1">
                <a:solidFill>
                  <a:schemeClr val="folHlink"/>
                </a:solidFill>
                <a:latin typeface="Comic Sans MS" pitchFamily="66" charset="0"/>
              </a:rPr>
              <a:t>behaviour</a:t>
            </a:r>
            <a:r>
              <a:rPr lang="en-US" sz="2800" dirty="0">
                <a:solidFill>
                  <a:schemeClr val="folHlink"/>
                </a:solidFill>
                <a:latin typeface="Comic Sans MS" pitchFamily="66" charset="0"/>
              </a:rPr>
              <a:t> and consequences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chemeClr val="tx1"/>
              </a:buClr>
              <a:buSzPct val="90000"/>
            </a:pPr>
            <a:br>
              <a:rPr lang="en-US" sz="2400" dirty="0">
                <a:latin typeface="Times New Roman" pitchFamily="18" charset="0"/>
              </a:rPr>
            </a:b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7544" y="5301208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St Andrews C of E School</a:t>
            </a:r>
          </a:p>
          <a:p>
            <a:pPr algn="ctr"/>
            <a:r>
              <a:rPr lang="en-GB" dirty="0">
                <a:latin typeface="Comic Sans MS" pitchFamily="66" charset="0"/>
              </a:rPr>
              <a:t>Working together for our children!</a:t>
            </a:r>
          </a:p>
        </p:txBody>
      </p:sp>
      <p:pic>
        <p:nvPicPr>
          <p:cNvPr id="10242" name="Picture 2" descr="Image result for fundraising word art"/>
          <p:cNvPicPr>
            <a:picLocks noChangeAspect="1" noChangeArrowheads="1"/>
          </p:cNvPicPr>
          <p:nvPr/>
        </p:nvPicPr>
        <p:blipFill>
          <a:blip r:embed="rId2" cstate="print"/>
          <a:srcRect b="14354"/>
          <a:stretch>
            <a:fillRect/>
          </a:stretch>
        </p:blipFill>
        <p:spPr bwMode="auto">
          <a:xfrm>
            <a:off x="1331640" y="548680"/>
            <a:ext cx="6480720" cy="4486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>
                <a:latin typeface="Comic Sans MS" pitchFamily="66" charset="0"/>
              </a:rPr>
              <a:t>Wrap around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216" cy="2116831"/>
          </a:xfrm>
        </p:spPr>
        <p:txBody>
          <a:bodyPr/>
          <a:lstStyle/>
          <a:p>
            <a:pPr algn="ctr">
              <a:buNone/>
            </a:pPr>
            <a:r>
              <a:rPr lang="en-GB" sz="4000" dirty="0">
                <a:latin typeface="Comic Sans MS" pitchFamily="66" charset="0"/>
              </a:rPr>
              <a:t>Breakfast Club</a:t>
            </a:r>
          </a:p>
          <a:p>
            <a:pPr algn="ctr">
              <a:buNone/>
            </a:pPr>
            <a:r>
              <a:rPr lang="en-GB" sz="3200" dirty="0">
                <a:latin typeface="Comic Sans MS" pitchFamily="66" charset="0"/>
              </a:rPr>
              <a:t>£3.50 per day</a:t>
            </a:r>
          </a:p>
          <a:p>
            <a:pPr algn="ctr">
              <a:buNone/>
            </a:pPr>
            <a:r>
              <a:rPr lang="en-GB" sz="3200" dirty="0">
                <a:latin typeface="Comic Sans MS" pitchFamily="66" charset="0"/>
              </a:rPr>
              <a:t>7.45 am until 8.45 am</a:t>
            </a:r>
          </a:p>
        </p:txBody>
      </p:sp>
      <p:pic>
        <p:nvPicPr>
          <p:cNvPr id="1026" name="Picture 2" descr="S:\Wraparound Care\Pictures\June 2018\DSC025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01008"/>
            <a:ext cx="2740564" cy="2055664"/>
          </a:xfrm>
          <a:prstGeom prst="rect">
            <a:avLst/>
          </a:prstGeom>
          <a:noFill/>
        </p:spPr>
      </p:pic>
      <p:pic>
        <p:nvPicPr>
          <p:cNvPr id="1027" name="Picture 3" descr="S:\Wraparound Care\Pictures\June 2018\DSC025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4827756"/>
            <a:ext cx="2448272" cy="1836420"/>
          </a:xfrm>
          <a:prstGeom prst="rect">
            <a:avLst/>
          </a:prstGeom>
          <a:noFill/>
        </p:spPr>
      </p:pic>
      <p:pic>
        <p:nvPicPr>
          <p:cNvPr id="1028" name="Picture 4" descr="S:\Wraparound Care\Pictures\Crafts Photos 2017\DSC094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501008"/>
            <a:ext cx="2808312" cy="2106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320480"/>
          </a:xfrm>
        </p:spPr>
        <p:txBody>
          <a:bodyPr/>
          <a:lstStyle/>
          <a:p>
            <a:r>
              <a:rPr lang="en-GB" sz="9600" dirty="0">
                <a:latin typeface="Comic Sans MS" pitchFamily="66" charset="0"/>
              </a:rPr>
              <a:t>After </a:t>
            </a:r>
            <a:br>
              <a:rPr lang="en-GB" sz="9600" dirty="0">
                <a:latin typeface="Comic Sans MS" pitchFamily="66" charset="0"/>
              </a:rPr>
            </a:br>
            <a:r>
              <a:rPr lang="en-GB" sz="9600" dirty="0">
                <a:latin typeface="Comic Sans MS" pitchFamily="66" charset="0"/>
              </a:rPr>
              <a:t>School </a:t>
            </a:r>
            <a:br>
              <a:rPr lang="en-GB" sz="9600" dirty="0">
                <a:latin typeface="Comic Sans MS" pitchFamily="66" charset="0"/>
              </a:rPr>
            </a:br>
            <a:r>
              <a:rPr lang="en-GB" sz="9600" dirty="0">
                <a:latin typeface="Comic Sans MS" pitchFamily="66" charset="0"/>
              </a:rPr>
              <a:t>Club</a:t>
            </a:r>
          </a:p>
        </p:txBody>
      </p:sp>
      <p:pic>
        <p:nvPicPr>
          <p:cNvPr id="58372" name="Picture 4" descr="http://childrenschapel.org/biblestories/graphics/kids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09120"/>
            <a:ext cx="2914675" cy="2149205"/>
          </a:xfrm>
          <a:prstGeom prst="rect">
            <a:avLst/>
          </a:prstGeom>
          <a:noFill/>
        </p:spPr>
      </p:pic>
      <p:pic>
        <p:nvPicPr>
          <p:cNvPr id="58374" name="Picture 6" descr="Playing Ball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352888" y="-26052463"/>
            <a:ext cx="2857500" cy="2466975"/>
          </a:xfrm>
          <a:prstGeom prst="rect">
            <a:avLst/>
          </a:prstGeom>
          <a:noFill/>
        </p:spPr>
      </p:pic>
      <p:pic>
        <p:nvPicPr>
          <p:cNvPr id="58376" name="Picture 8" descr="Playing Ball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352888" y="-26052463"/>
            <a:ext cx="2857500" cy="2466975"/>
          </a:xfrm>
          <a:prstGeom prst="rect">
            <a:avLst/>
          </a:prstGeom>
          <a:noFill/>
        </p:spPr>
      </p:pic>
      <p:pic>
        <p:nvPicPr>
          <p:cNvPr id="10" name="Picture 4" descr="http://childrenschapel.org/biblestories/graphics/kids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9325" y="4509120"/>
            <a:ext cx="2914675" cy="2149205"/>
          </a:xfrm>
          <a:prstGeom prst="rect">
            <a:avLst/>
          </a:prstGeom>
          <a:noFill/>
        </p:spPr>
      </p:pic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467544" y="4509120"/>
            <a:ext cx="7859216" cy="2116831"/>
          </a:xfrm>
        </p:spPr>
        <p:txBody>
          <a:bodyPr/>
          <a:lstStyle/>
          <a:p>
            <a:pPr algn="ctr">
              <a:buNone/>
            </a:pPr>
            <a:endParaRPr lang="en-GB" sz="32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GB" sz="3200" dirty="0">
                <a:latin typeface="Comic Sans MS" pitchFamily="66" charset="0"/>
              </a:rPr>
              <a:t>£10.00 per day</a:t>
            </a:r>
          </a:p>
          <a:p>
            <a:pPr algn="ctr">
              <a:buNone/>
            </a:pPr>
            <a:r>
              <a:rPr lang="en-GB" sz="3200" dirty="0">
                <a:latin typeface="Comic Sans MS" pitchFamily="66" charset="0"/>
              </a:rPr>
              <a:t>3.20pm until 5.45pm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ChangeArrowheads="1"/>
          </p:cNvSpPr>
          <p:nvPr/>
        </p:nvSpPr>
        <p:spPr bwMode="auto">
          <a:xfrm>
            <a:off x="609600" y="228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 anchorCtr="1"/>
          <a:lstStyle/>
          <a:p>
            <a:pPr algn="ctr" eaLnBrk="1" hangingPunct="1"/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How can I help in partnership with the school ?</a:t>
            </a:r>
          </a:p>
        </p:txBody>
      </p:sp>
      <p:sp>
        <p:nvSpPr>
          <p:cNvPr id="180227" name="Text Box 3"/>
          <p:cNvSpPr txBox="1">
            <a:spLocks noChangeArrowheads="1"/>
          </p:cNvSpPr>
          <p:nvPr/>
        </p:nvSpPr>
        <p:spPr bwMode="auto">
          <a:xfrm>
            <a:off x="539552" y="1524000"/>
            <a:ext cx="7537648" cy="156966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lvl="1">
              <a:spcBef>
                <a:spcPct val="20000"/>
              </a:spcBef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Children learn a great deal from their parents and teachers. Home and school are the two most powerful influences on your child and they should be seen to be always working together.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0228" name="Text Box 4"/>
          <p:cNvSpPr txBox="1">
            <a:spLocks noChangeArrowheads="1"/>
          </p:cNvSpPr>
          <p:nvPr/>
        </p:nvSpPr>
        <p:spPr bwMode="auto">
          <a:xfrm>
            <a:off x="-468313" y="3212976"/>
            <a:ext cx="9432926" cy="461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lvl="4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Join or support fundraising as much as you can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0229" name="Text Box 5"/>
          <p:cNvSpPr txBox="1">
            <a:spLocks noChangeArrowheads="1"/>
          </p:cNvSpPr>
          <p:nvPr/>
        </p:nvSpPr>
        <p:spPr bwMode="auto">
          <a:xfrm>
            <a:off x="827584" y="3789040"/>
            <a:ext cx="6324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Attend meetings when requested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0230" name="Text Box 6"/>
          <p:cNvSpPr txBox="1">
            <a:spLocks noChangeArrowheads="1"/>
          </p:cNvSpPr>
          <p:nvPr/>
        </p:nvSpPr>
        <p:spPr bwMode="auto">
          <a:xfrm>
            <a:off x="914400" y="4343400"/>
            <a:ext cx="5181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Help with homework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0231" name="Text Box 7"/>
          <p:cNvSpPr txBox="1">
            <a:spLocks noChangeArrowheads="1"/>
          </p:cNvSpPr>
          <p:nvPr/>
        </p:nvSpPr>
        <p:spPr bwMode="auto">
          <a:xfrm>
            <a:off x="914400" y="4876800"/>
            <a:ext cx="4343400" cy="156966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Help in a classroom to gain a better understanding of teaching and learning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pic>
        <p:nvPicPr>
          <p:cNvPr id="8" name="Picture 4" descr="DSC028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724128" y="4509120"/>
            <a:ext cx="2832117" cy="2124088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838200" y="228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 anchorCtr="1"/>
          <a:lstStyle/>
          <a:p>
            <a:pPr algn="ctr" eaLnBrk="1" hangingPunct="1"/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How can I help in partnership with the school </a:t>
            </a:r>
            <a:r>
              <a:rPr lang="en-US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Kristen ITC" pitchFamily="66" charset="0"/>
              </a:rPr>
              <a:t>?</a:t>
            </a:r>
          </a:p>
        </p:txBody>
      </p:sp>
      <p:sp>
        <p:nvSpPr>
          <p:cNvPr id="181251" name="Text Box 3"/>
          <p:cNvSpPr txBox="1">
            <a:spLocks noChangeArrowheads="1"/>
          </p:cNvSpPr>
          <p:nvPr/>
        </p:nvSpPr>
        <p:spPr bwMode="auto">
          <a:xfrm>
            <a:off x="838200" y="1828800"/>
            <a:ext cx="7391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Share an interest in your child’s work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899592" y="2348880"/>
            <a:ext cx="7543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Praise and encourage your child’s efforts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827584" y="2852936"/>
            <a:ext cx="7010400" cy="134806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Listen to your child read</a:t>
            </a:r>
          </a:p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Visit libraries and bookshops</a:t>
            </a:r>
          </a:p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Encourage listening to audio tapes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827584" y="4293096"/>
            <a:ext cx="5965825" cy="120032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S</a:t>
            </a:r>
            <a:r>
              <a:rPr kumimoji="1" lang="en-US" sz="2400">
                <a:solidFill>
                  <a:schemeClr val="folHlink"/>
                </a:solidFill>
                <a:latin typeface="Comic Sans MS" pitchFamily="66" charset="0"/>
              </a:rPr>
              <a:t>it </a:t>
            </a:r>
            <a:r>
              <a:rPr kumimoji="1" lang="en-US" sz="2400" dirty="0">
                <a:solidFill>
                  <a:schemeClr val="folHlink"/>
                </a:solidFill>
                <a:latin typeface="Comic Sans MS" pitchFamily="66" charset="0"/>
              </a:rPr>
              <a:t>and watch good television or videos with your child and talk about what you are watching</a:t>
            </a:r>
            <a:endParaRPr lang="en-GB" sz="2400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827584" y="5445224"/>
            <a:ext cx="7391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1">
              <a:spcBef>
                <a:spcPct val="20000"/>
              </a:spcBef>
              <a:buFontTx/>
              <a:buChar char="–"/>
            </a:pPr>
            <a:r>
              <a:rPr lang="en-GB" sz="2400" dirty="0">
                <a:solidFill>
                  <a:schemeClr val="folHlink"/>
                </a:solidFill>
                <a:latin typeface="Comic Sans MS" pitchFamily="66" charset="0"/>
              </a:rPr>
              <a:t>Talk Maths with your child all the time</a:t>
            </a:r>
          </a:p>
        </p:txBody>
      </p:sp>
      <p:pic>
        <p:nvPicPr>
          <p:cNvPr id="6146" name="Picture 2" descr="http://4.bp.blogspot.com/_a3B2qRh1aAk/THY74fES3kI/AAAAAAAAACU/nXIIwoECeS0/s1600/mother_%26_child_readin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8899" y="4725144"/>
            <a:ext cx="1703998" cy="1920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2060848"/>
            <a:ext cx="8229600" cy="1143000"/>
          </a:xfrm>
        </p:spPr>
        <p:txBody>
          <a:bodyPr/>
          <a:lstStyle/>
          <a:p>
            <a:r>
              <a:rPr lang="cy-GB" sz="8000" dirty="0">
                <a:latin typeface="Comic Sans MS" pitchFamily="66" charset="0"/>
              </a:rPr>
              <a:t>Thank you</a:t>
            </a:r>
            <a:endParaRPr lang="en-US" sz="8000" dirty="0">
              <a:latin typeface="Comic Sans MS" pitchFamily="66" charset="0"/>
            </a:endParaRPr>
          </a:p>
        </p:txBody>
      </p:sp>
      <p:pic>
        <p:nvPicPr>
          <p:cNvPr id="5122" name="Picture 2" descr="http://www.snookerbacker.com/wp-content/uploads/2011/04/any-ques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86070"/>
            <a:ext cx="5039122" cy="277066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7544" y="260648"/>
            <a:ext cx="8208912" cy="67403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omic Sans MS" pitchFamily="66" charset="0"/>
              </a:rPr>
              <a:t>We are really looking forward to getting to know you and your children and we hope you are excited too!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/>
              </a:rPr>
              <a:t>Any questions in the chat please</a:t>
            </a: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6B994D3495B8849A3CDF5A80EDCDFD3" ma:contentTypeVersion="13" ma:contentTypeDescription="Create a new document." ma:contentTypeScope="" ma:versionID="354bcba4b80f49b0f2676fd2b19975c2">
  <xsd:schema xmlns:xsd="http://www.w3.org/2001/XMLSchema" xmlns:xs="http://www.w3.org/2001/XMLSchema" xmlns:p="http://schemas.microsoft.com/office/2006/metadata/properties" xmlns:ns2="6ebc30a8-2483-4206-999c-747f57d46111" xmlns:ns3="1f2adcb0-538c-44aa-8c42-3ada1b04da09" targetNamespace="http://schemas.microsoft.com/office/2006/metadata/properties" ma:root="true" ma:fieldsID="0268d592ffbaceb17cd7313616f61c7e" ns2:_="" ns3:_="">
    <xsd:import namespace="6ebc30a8-2483-4206-999c-747f57d46111"/>
    <xsd:import namespace="1f2adcb0-538c-44aa-8c42-3ada1b04da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bc30a8-2483-4206-999c-747f57d461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2adcb0-538c-44aa-8c42-3ada1b04da0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7C8D84E-0E33-4E98-9216-0C21A06D6C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bc30a8-2483-4206-999c-747f57d46111"/>
    <ds:schemaRef ds:uri="1f2adcb0-538c-44aa-8c42-3ada1b04da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D1FB080-A491-4E3C-8041-ADBF616531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93EBA7-A8C7-4388-B9D2-7707D1434BA8}">
  <ds:schemaRefs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6ebc30a8-2483-4206-999c-747f57d46111"/>
    <ds:schemaRef ds:uri="1f2adcb0-538c-44aa-8c42-3ada1b04da09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4258</TotalTime>
  <Words>1219</Words>
  <Application>Microsoft Office PowerPoint</Application>
  <PresentationFormat>On-screen Show (4:3)</PresentationFormat>
  <Paragraphs>201</Paragraphs>
  <Slides>44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Stream</vt:lpstr>
      <vt:lpstr>PowerPoint Presentation</vt:lpstr>
      <vt:lpstr>Foundation Stage Staff</vt:lpstr>
      <vt:lpstr>A day in the life of a Reception child...</vt:lpstr>
      <vt:lpstr>The day begins                     8.50</vt:lpstr>
      <vt:lpstr>Register              9.00</vt:lpstr>
      <vt:lpstr>Learning Activities</vt:lpstr>
      <vt:lpstr>Structured and Independent play.</vt:lpstr>
      <vt:lpstr>Recreating and inventing stories in the role play!</vt:lpstr>
      <vt:lpstr>Writing area</vt:lpstr>
      <vt:lpstr>Pre Cursive Handwriting</vt:lpstr>
      <vt:lpstr>Workshop</vt:lpstr>
      <vt:lpstr>Construction and Small World</vt:lpstr>
      <vt:lpstr>Sand and Water</vt:lpstr>
      <vt:lpstr>Dough </vt:lpstr>
      <vt:lpstr>Maths Area</vt:lpstr>
      <vt:lpstr>Music</vt:lpstr>
      <vt:lpstr>ICT</vt:lpstr>
      <vt:lpstr>Paint</vt:lpstr>
      <vt:lpstr>Reading Area</vt:lpstr>
      <vt:lpstr>Outdoor Provision</vt:lpstr>
      <vt:lpstr>Lunch Time  12.00 - 1.00</vt:lpstr>
      <vt:lpstr>Lunch time</vt:lpstr>
      <vt:lpstr>The afternoon</vt:lpstr>
      <vt:lpstr>Story time, milk and maybe a visitor!</vt:lpstr>
      <vt:lpstr>School Trips</vt:lpstr>
      <vt:lpstr>Links to home</vt:lpstr>
      <vt:lpstr>Using the internet to keep in touch!</vt:lpstr>
      <vt:lpstr>   </vt:lpstr>
      <vt:lpstr>School Church Partnership</vt:lpstr>
      <vt:lpstr>School Uniform Providers</vt:lpstr>
      <vt:lpstr>Reception Winter Uniform</vt:lpstr>
      <vt:lpstr>Reception Summer Uniform - boys</vt:lpstr>
      <vt:lpstr>Girls Summer Uniform rec-Y6 </vt:lpstr>
      <vt:lpstr>School coat and book bag</vt:lpstr>
      <vt:lpstr>PE Kit rec – Y6</vt:lpstr>
      <vt:lpstr>School Uniform</vt:lpstr>
      <vt:lpstr>Toilet issues</vt:lpstr>
      <vt:lpstr>PowerPoint Presentation</vt:lpstr>
      <vt:lpstr>PowerPoint Presentation</vt:lpstr>
      <vt:lpstr>Wrap around care</vt:lpstr>
      <vt:lpstr>After  School  Club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day in the life of …</dc:title>
  <dc:creator>me</dc:creator>
  <cp:lastModifiedBy>Phillip Taylor</cp:lastModifiedBy>
  <cp:revision>469</cp:revision>
  <dcterms:created xsi:type="dcterms:W3CDTF">2006-05-21T19:19:19Z</dcterms:created>
  <dcterms:modified xsi:type="dcterms:W3CDTF">2021-11-05T07:48:27Z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0x010100F6B994D3495B8849A3CDF5A80EDCDFD3</vt:lpwstr>
  </property>
  <property fmtid="{D5CDD505-2E9C-101B-9397-08002B2CF9AE}" pid="3" name="Order">
    <vt:r8>1120200</vt:r8>
  </property>
</Properties>
</file>